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74" r:id="rId5"/>
    <p:sldId id="259" r:id="rId6"/>
    <p:sldId id="260" r:id="rId7"/>
    <p:sldId id="261" r:id="rId8"/>
    <p:sldId id="262" r:id="rId9"/>
    <p:sldId id="263" r:id="rId10"/>
    <p:sldId id="264" r:id="rId11"/>
    <p:sldId id="266" r:id="rId12"/>
    <p:sldId id="265" r:id="rId13"/>
    <p:sldId id="267" r:id="rId14"/>
    <p:sldId id="268" r:id="rId15"/>
    <p:sldId id="269" r:id="rId16"/>
    <p:sldId id="270" r:id="rId17"/>
    <p:sldId id="271" r:id="rId18"/>
    <p:sldId id="272" r:id="rId19"/>
    <p:sldId id="273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14" autoAdjust="0"/>
    <p:restoredTop sz="94660"/>
  </p:normalViewPr>
  <p:slideViewPr>
    <p:cSldViewPr>
      <p:cViewPr>
        <p:scale>
          <a:sx n="90" d="100"/>
          <a:sy n="90" d="100"/>
        </p:scale>
        <p:origin x="846" y="13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66442" y="1447801"/>
            <a:ext cx="662096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6442" y="4777380"/>
            <a:ext cx="662096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8DBAF4-66B7-4F28-8484-ED5790BDB6E4}" type="datetimeFigureOut">
              <a:rPr lang="ru-RU" smtClean="0"/>
              <a:t>02.02.2017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4628C-F2F8-46FA-822A-3FDF2DFB38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314070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3" y="4800587"/>
            <a:ext cx="66209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66442" y="685800"/>
            <a:ext cx="662096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3" y="5367325"/>
            <a:ext cx="662096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8DBAF4-66B7-4F28-8484-ED5790BDB6E4}" type="datetimeFigureOut">
              <a:rPr lang="ru-RU" smtClean="0"/>
              <a:t>02.02.2017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4628C-F2F8-46FA-822A-3FDF2DFB38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905627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2" y="1447800"/>
            <a:ext cx="6620968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2" y="3657600"/>
            <a:ext cx="6620968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8DBAF4-66B7-4F28-8484-ED5790BDB6E4}" type="datetimeFigureOut">
              <a:rPr lang="ru-RU" smtClean="0"/>
              <a:t>02.02.2017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4628C-F2F8-46FA-822A-3FDF2DFB38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5245111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81409" y="1447800"/>
            <a:ext cx="6001049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448177" y="3771174"/>
            <a:ext cx="546115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2" y="4350657"/>
            <a:ext cx="6620968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8DBAF4-66B7-4F28-8484-ED5790BDB6E4}" type="datetimeFigureOut">
              <a:rPr lang="ru-RU" smtClean="0"/>
              <a:t>02.02.2017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4628C-F2F8-46FA-822A-3FDF2DFB3883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673897" y="971253"/>
            <a:ext cx="601591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sz="12200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999690" y="2613787"/>
            <a:ext cx="601591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sz="12200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81773877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1" y="3124201"/>
            <a:ext cx="6620969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2" y="4777381"/>
            <a:ext cx="6620968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8DBAF4-66B7-4F28-8484-ED5790BDB6E4}" type="datetimeFigureOut">
              <a:rPr lang="ru-RU" smtClean="0"/>
              <a:t>02.02.2017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4628C-F2F8-46FA-822A-3FDF2DFB38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4705121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4834" y="1981200"/>
            <a:ext cx="22107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489475" y="2667000"/>
            <a:ext cx="219608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13504" y="1981200"/>
            <a:ext cx="220275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2905586" y="2667000"/>
            <a:ext cx="2210671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344917" y="1981200"/>
            <a:ext cx="219965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5344917" y="2667000"/>
            <a:ext cx="2199658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2795334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5223030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8DBAF4-66B7-4F28-8484-ED5790BDB6E4}" type="datetimeFigureOut">
              <a:rPr lang="ru-RU" smtClean="0"/>
              <a:t>02.02.2017</a:t>
            </a:fld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4628C-F2F8-46FA-822A-3FDF2DFB38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5684418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9475" y="4250949"/>
            <a:ext cx="220561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489475" y="2209800"/>
            <a:ext cx="2205612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489475" y="4827212"/>
            <a:ext cx="2205612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17792" y="4250949"/>
            <a:ext cx="21984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2917791" y="2209800"/>
            <a:ext cx="2198466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2916776" y="4827211"/>
            <a:ext cx="2201378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344917" y="4250949"/>
            <a:ext cx="219965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344916" y="2209800"/>
            <a:ext cx="2199658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5344824" y="4827209"/>
            <a:ext cx="2202571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2795334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5223030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8DBAF4-66B7-4F28-8484-ED5790BDB6E4}" type="datetimeFigureOut">
              <a:rPr lang="ru-RU" smtClean="0"/>
              <a:t>02.02.2017</a:t>
            </a:fld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4628C-F2F8-46FA-822A-3FDF2DFB38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4395619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8DBAF4-66B7-4F28-8484-ED5790BDB6E4}" type="datetimeFigureOut">
              <a:rPr lang="ru-RU" smtClean="0"/>
              <a:t>02.02.2017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4628C-F2F8-46FA-822A-3FDF2DFB38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3550375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229782" y="430214"/>
            <a:ext cx="1314793" cy="5826125"/>
          </a:xfrm>
        </p:spPr>
        <p:txBody>
          <a:bodyPr vert="eaVert" anchor="b" anchorCtr="0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89475" y="773205"/>
            <a:ext cx="5568812" cy="548313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8DBAF4-66B7-4F28-8484-ED5790BDB6E4}" type="datetimeFigureOut">
              <a:rPr lang="ru-RU" smtClean="0"/>
              <a:t>02.02.2017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4628C-F2F8-46FA-822A-3FDF2DFB38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709190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8DBAF4-66B7-4F28-8484-ED5790BDB6E4}" type="datetimeFigureOut">
              <a:rPr lang="ru-RU" smtClean="0"/>
              <a:t>02.02.2017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4628C-F2F8-46FA-822A-3FDF2DFB38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811087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3" y="2861734"/>
            <a:ext cx="662096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2" y="4777381"/>
            <a:ext cx="662096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8DBAF4-66B7-4F28-8484-ED5790BDB6E4}" type="datetimeFigureOut">
              <a:rPr lang="ru-RU" smtClean="0"/>
              <a:t>02.02.2017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4628C-F2F8-46FA-822A-3FDF2DFB38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49511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7700" y="2060576"/>
            <a:ext cx="3298113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41975" y="2056093"/>
            <a:ext cx="3298115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8DBAF4-66B7-4F28-8484-ED5790BDB6E4}" type="datetimeFigureOut">
              <a:rPr lang="ru-RU" smtClean="0"/>
              <a:t>02.02.2017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4628C-F2F8-46FA-822A-3FDF2DFB38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456095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7700" y="1905000"/>
            <a:ext cx="329811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7700" y="2514600"/>
            <a:ext cx="3298113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41976" y="1905000"/>
            <a:ext cx="3298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241976" y="2514600"/>
            <a:ext cx="3298113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8DBAF4-66B7-4F28-8484-ED5790BDB6E4}" type="datetimeFigureOut">
              <a:rPr lang="ru-RU" smtClean="0"/>
              <a:t>02.02.2017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4628C-F2F8-46FA-822A-3FDF2DFB38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361531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8DBAF4-66B7-4F28-8484-ED5790BDB6E4}" type="datetimeFigureOut">
              <a:rPr lang="ru-RU" smtClean="0"/>
              <a:t>02.02.2017</a:t>
            </a:fld>
            <a:endParaRPr lang="ru-RU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4628C-F2F8-46FA-822A-3FDF2DFB38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172364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8DBAF4-66B7-4F28-8484-ED5790BDB6E4}" type="datetimeFigureOut">
              <a:rPr lang="ru-RU" smtClean="0"/>
              <a:t>02.02.2017</a:t>
            </a:fld>
            <a:endParaRPr lang="ru-RU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4628C-F2F8-46FA-822A-3FDF2DFB38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378877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1" y="1447800"/>
            <a:ext cx="2551462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89397" y="1447800"/>
            <a:ext cx="3898013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1" y="3129281"/>
            <a:ext cx="2551462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8DBAF4-66B7-4F28-8484-ED5790BDB6E4}" type="datetimeFigureOut">
              <a:rPr lang="ru-RU" smtClean="0"/>
              <a:t>02.02.2017</a:t>
            </a:fld>
            <a:endParaRPr lang="ru-RU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4628C-F2F8-46FA-822A-3FDF2DFB38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451407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5656" y="1854192"/>
            <a:ext cx="3820674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213517" y="1143000"/>
            <a:ext cx="2400925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1" y="3657600"/>
            <a:ext cx="3814728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8DBAF4-66B7-4F28-8484-ED5790BDB6E4}" type="datetimeFigureOut">
              <a:rPr lang="ru-RU" smtClean="0"/>
              <a:t>02.02.2017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4628C-F2F8-46FA-822A-3FDF2DFB38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618919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Oval 21"/>
          <p:cNvSpPr/>
          <p:nvPr/>
        </p:nvSpPr>
        <p:spPr>
          <a:xfrm>
            <a:off x="629943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3" name="Oval 22"/>
          <p:cNvSpPr/>
          <p:nvPr/>
        </p:nvSpPr>
        <p:spPr>
          <a:xfrm>
            <a:off x="5689832" y="-457200"/>
            <a:ext cx="1600200" cy="16002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14000"/>
                </a:schemeClr>
              </a:gs>
              <a:gs pos="73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7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4" name="Oval 23"/>
          <p:cNvSpPr/>
          <p:nvPr/>
        </p:nvSpPr>
        <p:spPr>
          <a:xfrm>
            <a:off x="6299432" y="6096000"/>
            <a:ext cx="990600" cy="9906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9000"/>
                </a:schemeClr>
              </a:gs>
              <a:gs pos="66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5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0" name="Oval 19"/>
          <p:cNvSpPr/>
          <p:nvPr/>
        </p:nvSpPr>
        <p:spPr>
          <a:xfrm>
            <a:off x="-153988" y="2667000"/>
            <a:ext cx="4191000" cy="41910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11000"/>
                </a:schemeClr>
              </a:gs>
              <a:gs pos="75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1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1" name="Oval 20"/>
          <p:cNvSpPr/>
          <p:nvPr/>
        </p:nvSpPr>
        <p:spPr>
          <a:xfrm>
            <a:off x="-839788" y="2895600"/>
            <a:ext cx="2362200" cy="23622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8000"/>
                </a:schemeClr>
              </a:gs>
              <a:gs pos="72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8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9" name="Rectangle 18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84710" y="452718"/>
            <a:ext cx="7055380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7700" y="2052925"/>
            <a:ext cx="6711654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7494989" y="1828771"/>
            <a:ext cx="990599" cy="22865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3C8DBAF4-66B7-4F28-8484-ED5790BDB6E4}" type="datetimeFigureOut">
              <a:rPr lang="ru-RU" smtClean="0"/>
              <a:t>02.02.2017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6233335" y="3263371"/>
            <a:ext cx="3859795" cy="2286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7766431" y="295736"/>
            <a:ext cx="628813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1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E4628C-F2F8-46FA-822A-3FDF2DFB38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3208464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  <p:sldLayoutId id="2147483687" r:id="rId15"/>
    <p:sldLayoutId id="2147483688" r:id="rId16"/>
    <p:sldLayoutId id="2147483689" r:id="rId17"/>
  </p:sldLayoutIdLst>
  <p:txStyles>
    <p:titleStyle>
      <a:lvl1pPr algn="l" defTabSz="457207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6" indent="-342906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62" indent="-285755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20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27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34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42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49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57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64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7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15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22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31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38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46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53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61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Картинки по запросу студенты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14480" y="1785926"/>
            <a:ext cx="6345867" cy="4310604"/>
          </a:xfrm>
          <a:prstGeom prst="rect">
            <a:avLst/>
          </a:prstGeom>
          <a:noFill/>
          <a:effectLst>
            <a:softEdge rad="63500"/>
          </a:effec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331640" y="764704"/>
            <a:ext cx="8229600" cy="557202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accent3">
                    <a:lumMod val="20000"/>
                    <a:lumOff val="80000"/>
                  </a:schemeClr>
                </a:solidFill>
              </a:rPr>
              <a:t>Бизнес-план</a:t>
            </a:r>
            <a:endParaRPr lang="ru-RU" dirty="0">
              <a:solidFill>
                <a:schemeClr val="accent3">
                  <a:lumMod val="20000"/>
                  <a:lumOff val="8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57158" y="500042"/>
            <a:ext cx="8229600" cy="1928826"/>
          </a:xfrm>
        </p:spPr>
        <p:txBody>
          <a:bodyPr>
            <a:normAutofit/>
          </a:bodyPr>
          <a:lstStyle/>
          <a:p>
            <a:r>
              <a:rPr lang="ru-RU" sz="2000" dirty="0" smtClean="0">
                <a:solidFill>
                  <a:schemeClr val="accent3">
                    <a:lumMod val="20000"/>
                    <a:lumOff val="80000"/>
                  </a:schemeClr>
                </a:solidFill>
              </a:rPr>
              <a:t>Для </a:t>
            </a:r>
            <a:r>
              <a:rPr lang="ru-RU" sz="2000" dirty="0" err="1" smtClean="0">
                <a:solidFill>
                  <a:schemeClr val="accent3">
                    <a:lumMod val="20000"/>
                    <a:lumOff val="80000"/>
                  </a:schemeClr>
                </a:solidFill>
              </a:rPr>
              <a:t>iOS</a:t>
            </a:r>
            <a:r>
              <a:rPr lang="ru-RU" sz="2000" dirty="0" smtClean="0">
                <a:solidFill>
                  <a:schemeClr val="accent3">
                    <a:lumMod val="20000"/>
                    <a:lumOff val="80000"/>
                  </a:schemeClr>
                </a:solidFill>
              </a:rPr>
              <a:t> и Android-смартфонов и планшетов специализированные агентства создают подобное за достаточно быстро, затрачивая 100 часов своих специалистов.</a:t>
            </a:r>
            <a:r>
              <a:rPr lang="ru-RU" sz="2000" b="0" dirty="0" smtClean="0">
                <a:solidFill>
                  <a:schemeClr val="bg1"/>
                </a:solidFill>
              </a:rPr>
              <a:t/>
            </a:r>
            <a:br>
              <a:rPr lang="ru-RU" sz="2000" b="0" dirty="0" smtClean="0">
                <a:solidFill>
                  <a:schemeClr val="bg1"/>
                </a:solidFill>
              </a:rPr>
            </a:br>
            <a:r>
              <a:rPr lang="ru-RU" sz="2000" b="0" dirty="0" smtClean="0">
                <a:solidFill>
                  <a:schemeClr val="bg1"/>
                </a:solidFill>
              </a:rPr>
              <a:t/>
            </a:r>
            <a:br>
              <a:rPr lang="ru-RU" sz="2000" b="0" dirty="0" smtClean="0">
                <a:solidFill>
                  <a:schemeClr val="bg1"/>
                </a:solidFill>
              </a:rPr>
            </a:br>
            <a:endParaRPr lang="ru-RU" sz="2000" dirty="0">
              <a:solidFill>
                <a:schemeClr val="bg1"/>
              </a:solidFill>
            </a:endParaRPr>
          </a:p>
        </p:txBody>
      </p:sp>
      <p:pic>
        <p:nvPicPr>
          <p:cNvPr id="31746" name="Picture 2" descr="Похожее изображение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00100" y="2214554"/>
            <a:ext cx="6667500" cy="376237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85720" y="3071810"/>
            <a:ext cx="8229600" cy="1828800"/>
          </a:xfrm>
        </p:spPr>
        <p:txBody>
          <a:bodyPr>
            <a:normAutofit fontScale="90000"/>
          </a:bodyPr>
          <a:lstStyle/>
          <a:p>
            <a:r>
              <a:rPr lang="ru-RU" sz="3200" dirty="0" smtClean="0">
                <a:solidFill>
                  <a:schemeClr val="accent3">
                    <a:lumMod val="20000"/>
                    <a:lumOff val="80000"/>
                  </a:schemeClr>
                </a:solidFill>
              </a:rPr>
              <a:t>Дизайн включает в себя весь пользовательский опыт: разумное использование таких графических элементов как кнопки, меню, навигации и фонов. Все это составляет пользовательский интерфейс, ключевой элемент приложения.</a:t>
            </a:r>
            <a:endParaRPr lang="ru-RU" sz="3200" dirty="0">
              <a:solidFill>
                <a:schemeClr val="accent3">
                  <a:lumMod val="20000"/>
                  <a:lumOff val="8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85720" y="214290"/>
            <a:ext cx="8229600" cy="2686056"/>
          </a:xfrm>
        </p:spPr>
        <p:txBody>
          <a:bodyPr>
            <a:normAutofit fontScale="90000"/>
          </a:bodyPr>
          <a:lstStyle/>
          <a:p>
            <a:r>
              <a:rPr lang="ru-RU" sz="2400" dirty="0" smtClean="0">
                <a:solidFill>
                  <a:schemeClr val="bg1"/>
                </a:solidFill>
              </a:rPr>
              <a:t/>
            </a:r>
            <a:br>
              <a:rPr lang="ru-RU" sz="2400" dirty="0" smtClean="0">
                <a:solidFill>
                  <a:schemeClr val="bg1"/>
                </a:solidFill>
              </a:rPr>
            </a:br>
            <a:r>
              <a:rPr lang="ru-RU" sz="2400" dirty="0" smtClean="0">
                <a:solidFill>
                  <a:schemeClr val="accent3">
                    <a:lumMod val="20000"/>
                    <a:lumOff val="80000"/>
                  </a:schemeClr>
                </a:solidFill>
              </a:rPr>
              <a:t>на дизайн и проектирование по подсчётам уйдёт 100 часов(2 недели) Со средней  зарплатой соответствующего дизайнера и программиста 30 000 и 40 000 рублей соответственно в месяц и средним количеством рабочих часов в месяц 165 (по производственному календарю) получаем округленно 15 000 и 20 000 рублей соответственно для простого приложения.</a:t>
            </a:r>
            <a:endParaRPr lang="ru-RU" sz="2400" dirty="0">
              <a:solidFill>
                <a:schemeClr val="accent3">
                  <a:lumMod val="20000"/>
                  <a:lumOff val="80000"/>
                </a:schemeClr>
              </a:solidFill>
            </a:endParaRPr>
          </a:p>
        </p:txBody>
      </p:sp>
      <p:pic>
        <p:nvPicPr>
          <p:cNvPr id="30722" name="Picture 2" descr="Картинки по запросу студенты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3286124"/>
            <a:ext cx="4286234" cy="286370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23528" y="997350"/>
            <a:ext cx="8229600" cy="1128706"/>
          </a:xfrm>
        </p:spPr>
        <p:txBody>
          <a:bodyPr>
            <a:normAutofit/>
          </a:bodyPr>
          <a:lstStyle/>
          <a:p>
            <a:r>
              <a:rPr lang="ru-RU" sz="1400" dirty="0" smtClean="0">
                <a:solidFill>
                  <a:schemeClr val="accent3">
                    <a:lumMod val="20000"/>
                    <a:lumOff val="80000"/>
                  </a:schemeClr>
                </a:solidFill>
                <a:latin typeface="+mn-lt"/>
              </a:rPr>
              <a:t>В первые 3 месяца охват программы будет только по Приморскому краю</a:t>
            </a:r>
            <a:br>
              <a:rPr lang="ru-RU" sz="1400" dirty="0" smtClean="0">
                <a:solidFill>
                  <a:schemeClr val="accent3">
                    <a:lumMod val="20000"/>
                    <a:lumOff val="80000"/>
                  </a:schemeClr>
                </a:solidFill>
                <a:latin typeface="+mn-lt"/>
              </a:rPr>
            </a:br>
            <a:r>
              <a:rPr lang="ru-RU" sz="1400" dirty="0" smtClean="0">
                <a:solidFill>
                  <a:schemeClr val="accent3">
                    <a:lumMod val="20000"/>
                    <a:lumOff val="80000"/>
                  </a:schemeClr>
                </a:solidFill>
                <a:latin typeface="+mn-lt"/>
              </a:rPr>
              <a:t>далее будет распространяться во все регионы страны.</a:t>
            </a:r>
            <a:r>
              <a:rPr lang="ru-RU" sz="1400" dirty="0" smtClean="0">
                <a:solidFill>
                  <a:schemeClr val="bg1"/>
                </a:solidFill>
                <a:latin typeface="+mn-lt"/>
              </a:rPr>
              <a:t/>
            </a:r>
            <a:br>
              <a:rPr lang="ru-RU" sz="1400" dirty="0" smtClean="0">
                <a:solidFill>
                  <a:schemeClr val="bg1"/>
                </a:solidFill>
                <a:latin typeface="+mn-lt"/>
              </a:rPr>
            </a:br>
            <a:endParaRPr lang="ru-RU" sz="14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3" name="AutoShape 2" descr="Картинки по запросу студенты"/>
          <p:cNvSpPr>
            <a:spLocks noChangeAspect="1" noChangeArrowheads="1"/>
          </p:cNvSpPr>
          <p:nvPr/>
        </p:nvSpPr>
        <p:spPr bwMode="auto">
          <a:xfrm>
            <a:off x="3203848" y="3933056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054" name="Picture 6" descr="Картинки по запросу студенты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2852936"/>
            <a:ext cx="5905500" cy="33242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1400" dirty="0" smtClean="0">
                <a:solidFill>
                  <a:schemeClr val="accent3">
                    <a:lumMod val="20000"/>
                    <a:lumOff val="80000"/>
                  </a:schemeClr>
                </a:solidFill>
                <a:latin typeface="+mn-lt"/>
              </a:rPr>
              <a:t>ТАКЖЕ БУДЕТ ПОДДЕРЖИВАТЬСЯ САЙТ ДЛЯ ПРОСМОТРА ИНФОРМАЦИИ</a:t>
            </a:r>
            <a:br>
              <a:rPr lang="ru-RU" sz="1400" dirty="0" smtClean="0">
                <a:solidFill>
                  <a:schemeClr val="accent3">
                    <a:lumMod val="20000"/>
                    <a:lumOff val="80000"/>
                  </a:schemeClr>
                </a:solidFill>
                <a:latin typeface="+mn-lt"/>
              </a:rPr>
            </a:br>
            <a:r>
              <a:rPr lang="ru-RU" sz="1400" dirty="0" smtClean="0">
                <a:solidFill>
                  <a:schemeClr val="accent3">
                    <a:lumMod val="20000"/>
                    <a:lumOff val="80000"/>
                  </a:schemeClr>
                </a:solidFill>
                <a:latin typeface="+mn-lt"/>
              </a:rPr>
              <a:t>ОТЗЫВОВ И ПРЕДЛОЖЕНИЙ</a:t>
            </a:r>
            <a:r>
              <a:rPr lang="en-US" sz="1400" dirty="0" smtClean="0">
                <a:solidFill>
                  <a:schemeClr val="accent3">
                    <a:lumMod val="20000"/>
                    <a:lumOff val="80000"/>
                  </a:schemeClr>
                </a:solidFill>
                <a:latin typeface="+mn-lt"/>
              </a:rPr>
              <a:t>, </a:t>
            </a:r>
            <a:r>
              <a:rPr lang="ru-RU" sz="1400" dirty="0" smtClean="0">
                <a:solidFill>
                  <a:schemeClr val="accent3">
                    <a:lumMod val="20000"/>
                    <a:lumOff val="80000"/>
                  </a:schemeClr>
                </a:solidFill>
                <a:latin typeface="+mn-lt"/>
              </a:rPr>
              <a:t>А ТАКЖЕ ДЛЯ ОЗНОКОМЛЕНИЯ НОВЫХ ОБНОВЛЕНИЙ ПРОГРАММЫ И ЕЁ НОВЫХ ВОЗМОЖНОСТЕЙ</a:t>
            </a:r>
            <a:endParaRPr lang="ru-RU" sz="1400" dirty="0">
              <a:solidFill>
                <a:schemeClr val="accent3">
                  <a:lumMod val="20000"/>
                  <a:lumOff val="80000"/>
                </a:schemeClr>
              </a:solidFill>
              <a:latin typeface="+mn-lt"/>
            </a:endParaRPr>
          </a:p>
        </p:txBody>
      </p:sp>
      <p:pic>
        <p:nvPicPr>
          <p:cNvPr id="3074" name="Picture 2" descr="Похожее изображение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2204864"/>
            <a:ext cx="6143625" cy="3905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18970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1800" dirty="0" smtClean="0">
                <a:solidFill>
                  <a:schemeClr val="accent3">
                    <a:lumMod val="20000"/>
                    <a:lumOff val="80000"/>
                  </a:schemeClr>
                </a:solidFill>
                <a:latin typeface="+mn-lt"/>
              </a:rPr>
              <a:t>Затрата на сайт будет производиться помесячно</a:t>
            </a:r>
            <a:r>
              <a:rPr lang="en-US" sz="1800" dirty="0" smtClean="0">
                <a:solidFill>
                  <a:schemeClr val="accent3">
                    <a:lumMod val="20000"/>
                    <a:lumOff val="80000"/>
                  </a:schemeClr>
                </a:solidFill>
                <a:latin typeface="+mn-lt"/>
              </a:rPr>
              <a:t>:</a:t>
            </a:r>
            <a:r>
              <a:rPr lang="en-US" sz="1800" dirty="0" smtClean="0">
                <a:solidFill>
                  <a:schemeClr val="bg1"/>
                </a:solidFill>
                <a:latin typeface="+mn-lt"/>
              </a:rPr>
              <a:t/>
            </a:r>
            <a:br>
              <a:rPr lang="en-US" sz="1800" dirty="0" smtClean="0">
                <a:solidFill>
                  <a:schemeClr val="bg1"/>
                </a:solidFill>
                <a:latin typeface="+mn-lt"/>
              </a:rPr>
            </a:br>
            <a:endParaRPr lang="ru-RU" sz="1800" dirty="0">
              <a:solidFill>
                <a:schemeClr val="bg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56573" y="1340768"/>
            <a:ext cx="6711654" cy="4195481"/>
          </a:xfrm>
        </p:spPr>
        <p:txBody>
          <a:bodyPr/>
          <a:lstStyle/>
          <a:p>
            <a:pPr marL="137160" indent="0">
              <a:buNone/>
            </a:pPr>
            <a:r>
              <a:rPr lang="ru-RU" dirty="0">
                <a:solidFill>
                  <a:schemeClr val="accent3">
                    <a:lumMod val="20000"/>
                    <a:lumOff val="80000"/>
                  </a:schemeClr>
                </a:solidFill>
              </a:rPr>
              <a:t>292р./мес.</a:t>
            </a:r>
            <a:br>
              <a:rPr lang="ru-RU" dirty="0">
                <a:solidFill>
                  <a:schemeClr val="accent3">
                    <a:lumMod val="20000"/>
                    <a:lumOff val="80000"/>
                  </a:schemeClr>
                </a:solidFill>
              </a:rPr>
            </a:br>
            <a:r>
              <a:rPr lang="ru-RU" dirty="0">
                <a:solidFill>
                  <a:schemeClr val="accent3">
                    <a:lumMod val="20000"/>
                    <a:lumOff val="80000"/>
                  </a:schemeClr>
                </a:solidFill>
              </a:rPr>
              <a:t>Оплата за 6 месяцев:</a:t>
            </a:r>
            <a:br>
              <a:rPr lang="ru-RU" dirty="0">
                <a:solidFill>
                  <a:schemeClr val="accent3">
                    <a:lumMod val="20000"/>
                    <a:lumOff val="80000"/>
                  </a:schemeClr>
                </a:solidFill>
              </a:rPr>
            </a:br>
            <a:r>
              <a:rPr lang="ru-RU" dirty="0">
                <a:solidFill>
                  <a:schemeClr val="accent3">
                    <a:lumMod val="20000"/>
                    <a:lumOff val="80000"/>
                  </a:schemeClr>
                </a:solidFill>
              </a:rPr>
              <a:t>1753р.</a:t>
            </a:r>
            <a:br>
              <a:rPr lang="ru-RU" dirty="0">
                <a:solidFill>
                  <a:schemeClr val="accent3">
                    <a:lumMod val="20000"/>
                    <a:lumOff val="80000"/>
                  </a:schemeClr>
                </a:solidFill>
              </a:rPr>
            </a:br>
            <a:endParaRPr lang="ru-RU" b="1" dirty="0">
              <a:solidFill>
                <a:schemeClr val="accent3">
                  <a:lumMod val="20000"/>
                  <a:lumOff val="80000"/>
                </a:schemeClr>
              </a:solidFill>
            </a:endParaRPr>
          </a:p>
        </p:txBody>
      </p:sp>
      <p:pic>
        <p:nvPicPr>
          <p:cNvPr id="6146" name="Picture 2" descr="Картинки по запросу студенты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2924944"/>
            <a:ext cx="5810250" cy="3333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642392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362274"/>
          </a:xfrm>
        </p:spPr>
        <p:txBody>
          <a:bodyPr>
            <a:normAutofit/>
          </a:bodyPr>
          <a:lstStyle/>
          <a:p>
            <a:r>
              <a:rPr lang="ru-RU" sz="2000" dirty="0" smtClean="0">
                <a:solidFill>
                  <a:schemeClr val="accent3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Реклама</a:t>
            </a:r>
            <a:br>
              <a:rPr lang="ru-RU" sz="2000" dirty="0" smtClean="0">
                <a:solidFill>
                  <a:schemeClr val="accent3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 err="1" smtClean="0">
                <a:solidFill>
                  <a:schemeClr val="accent3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Реклама</a:t>
            </a:r>
            <a:r>
              <a:rPr lang="ru-RU" sz="2000" dirty="0" smtClean="0">
                <a:solidFill>
                  <a:schemeClr val="accent3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будет производиться с помощью социальных сетей</a:t>
            </a:r>
            <a:r>
              <a:rPr lang="en-US" sz="2000" dirty="0" smtClean="0">
                <a:solidFill>
                  <a:schemeClr val="accent3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ru-RU" sz="2000" dirty="0" smtClean="0">
                <a:solidFill>
                  <a:schemeClr val="accent3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dirty="0" smtClean="0">
                <a:solidFill>
                  <a:schemeClr val="accent3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 smtClean="0">
                <a:solidFill>
                  <a:schemeClr val="accent3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 также на видео хостинге </a:t>
            </a:r>
            <a:r>
              <a:rPr lang="en-US" sz="2000" dirty="0" smtClean="0">
                <a:solidFill>
                  <a:schemeClr val="accent3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“YouTube”</a:t>
            </a:r>
            <a:endParaRPr lang="ru-RU" sz="2000" dirty="0">
              <a:solidFill>
                <a:schemeClr val="accent3">
                  <a:lumMod val="20000"/>
                  <a:lumOff val="8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098" name="Picture 2" descr="Картинки по запросу студенты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6" y="1988840"/>
            <a:ext cx="4257054" cy="39494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488704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1600" dirty="0" smtClean="0">
                <a:solidFill>
                  <a:schemeClr val="accent3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Окупаемость проекта 1-4месяцев</a:t>
            </a:r>
            <a:br>
              <a:rPr lang="ru-RU" sz="1600" dirty="0" smtClean="0">
                <a:solidFill>
                  <a:schemeClr val="accent3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dirty="0" smtClean="0">
                <a:solidFill>
                  <a:schemeClr val="accent3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после окупаемости 65% прибыли будет инвестироваться в улучшение программы</a:t>
            </a:r>
            <a:endParaRPr lang="ru-RU" sz="1600" dirty="0">
              <a:solidFill>
                <a:schemeClr val="accent3">
                  <a:lumMod val="20000"/>
                  <a:lumOff val="8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122" name="Picture 2" descr="Похожее изображение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1988840"/>
            <a:ext cx="5743575" cy="43529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113164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506290"/>
          </a:xfrm>
        </p:spPr>
        <p:txBody>
          <a:bodyPr>
            <a:noAutofit/>
          </a:bodyPr>
          <a:lstStyle/>
          <a:p>
            <a:r>
              <a:rPr lang="ru-RU" sz="2000" dirty="0" smtClean="0">
                <a:solidFill>
                  <a:schemeClr val="accent3">
                    <a:lumMod val="20000"/>
                    <a:lumOff val="80000"/>
                  </a:schemeClr>
                </a:solidFill>
                <a:latin typeface="+mn-lt"/>
              </a:rPr>
              <a:t>Плюсы и минусы</a:t>
            </a:r>
            <a:br>
              <a:rPr lang="ru-RU" sz="2000" dirty="0" smtClean="0">
                <a:solidFill>
                  <a:schemeClr val="accent3">
                    <a:lumMod val="20000"/>
                    <a:lumOff val="80000"/>
                  </a:schemeClr>
                </a:solidFill>
                <a:latin typeface="+mn-lt"/>
              </a:rPr>
            </a:br>
            <a:r>
              <a:rPr lang="ru-RU" sz="2000" dirty="0" smtClean="0">
                <a:solidFill>
                  <a:schemeClr val="accent3">
                    <a:lumMod val="20000"/>
                    <a:lumOff val="80000"/>
                  </a:schemeClr>
                </a:solidFill>
                <a:latin typeface="+mn-lt"/>
              </a:rPr>
              <a:t>плюсы</a:t>
            </a:r>
            <a:r>
              <a:rPr lang="en-US" sz="2000" dirty="0" smtClean="0">
                <a:solidFill>
                  <a:schemeClr val="accent3">
                    <a:lumMod val="20000"/>
                    <a:lumOff val="80000"/>
                  </a:schemeClr>
                </a:solidFill>
                <a:latin typeface="+mn-lt"/>
              </a:rPr>
              <a:t>: 1) </a:t>
            </a:r>
            <a:r>
              <a:rPr lang="ru-RU" sz="2000" dirty="0" smtClean="0">
                <a:solidFill>
                  <a:schemeClr val="accent3">
                    <a:lumMod val="20000"/>
                    <a:lumOff val="80000"/>
                  </a:schemeClr>
                </a:solidFill>
                <a:latin typeface="+mn-lt"/>
              </a:rPr>
              <a:t>инновационная идея </a:t>
            </a:r>
            <a:br>
              <a:rPr lang="ru-RU" sz="2000" dirty="0" smtClean="0">
                <a:solidFill>
                  <a:schemeClr val="accent3">
                    <a:lumMod val="20000"/>
                    <a:lumOff val="80000"/>
                  </a:schemeClr>
                </a:solidFill>
                <a:latin typeface="+mn-lt"/>
              </a:rPr>
            </a:br>
            <a:r>
              <a:rPr lang="ru-RU" sz="2000" dirty="0" smtClean="0">
                <a:solidFill>
                  <a:schemeClr val="accent3">
                    <a:lumMod val="20000"/>
                    <a:lumOff val="80000"/>
                  </a:schemeClr>
                </a:solidFill>
                <a:latin typeface="+mn-lt"/>
              </a:rPr>
              <a:t>2) нет конкурентов</a:t>
            </a:r>
            <a:br>
              <a:rPr lang="ru-RU" sz="2000" dirty="0" smtClean="0">
                <a:solidFill>
                  <a:schemeClr val="accent3">
                    <a:lumMod val="20000"/>
                    <a:lumOff val="80000"/>
                  </a:schemeClr>
                </a:solidFill>
                <a:latin typeface="+mn-lt"/>
              </a:rPr>
            </a:br>
            <a:r>
              <a:rPr lang="ru-RU" sz="2000" dirty="0" smtClean="0">
                <a:solidFill>
                  <a:schemeClr val="accent3">
                    <a:lumMod val="20000"/>
                    <a:lumOff val="80000"/>
                  </a:schemeClr>
                </a:solidFill>
                <a:latin typeface="+mn-lt"/>
              </a:rPr>
              <a:t>3) рассчитана на большую целевую аудиторию</a:t>
            </a:r>
            <a:br>
              <a:rPr lang="ru-RU" sz="2000" dirty="0" smtClean="0">
                <a:solidFill>
                  <a:schemeClr val="accent3">
                    <a:lumMod val="20000"/>
                    <a:lumOff val="80000"/>
                  </a:schemeClr>
                </a:solidFill>
                <a:latin typeface="+mn-lt"/>
              </a:rPr>
            </a:br>
            <a:r>
              <a:rPr lang="ru-RU" sz="2000" dirty="0" smtClean="0">
                <a:solidFill>
                  <a:schemeClr val="accent3">
                    <a:lumMod val="20000"/>
                    <a:lumOff val="80000"/>
                  </a:schemeClr>
                </a:solidFill>
                <a:latin typeface="+mn-lt"/>
              </a:rPr>
              <a:t>Минусы</a:t>
            </a:r>
            <a:r>
              <a:rPr lang="en-US" sz="2000" dirty="0" smtClean="0">
                <a:solidFill>
                  <a:schemeClr val="accent3">
                    <a:lumMod val="20000"/>
                    <a:lumOff val="80000"/>
                  </a:schemeClr>
                </a:solidFill>
                <a:latin typeface="+mn-lt"/>
              </a:rPr>
              <a:t>:</a:t>
            </a:r>
            <a:br>
              <a:rPr lang="en-US" sz="2000" dirty="0" smtClean="0">
                <a:solidFill>
                  <a:schemeClr val="accent3">
                    <a:lumMod val="20000"/>
                    <a:lumOff val="80000"/>
                  </a:schemeClr>
                </a:solidFill>
                <a:latin typeface="+mn-lt"/>
              </a:rPr>
            </a:br>
            <a:r>
              <a:rPr lang="en-US" sz="2000" dirty="0" smtClean="0">
                <a:solidFill>
                  <a:schemeClr val="accent3">
                    <a:lumMod val="20000"/>
                    <a:lumOff val="80000"/>
                  </a:schemeClr>
                </a:solidFill>
                <a:latin typeface="+mn-lt"/>
              </a:rPr>
              <a:t>1</a:t>
            </a:r>
            <a:r>
              <a:rPr lang="ru-RU" sz="2000" dirty="0" smtClean="0">
                <a:solidFill>
                  <a:schemeClr val="accent3">
                    <a:lumMod val="20000"/>
                    <a:lumOff val="80000"/>
                  </a:schemeClr>
                </a:solidFill>
                <a:latin typeface="+mn-lt"/>
              </a:rPr>
              <a:t>) малая популярность на начале проекта</a:t>
            </a:r>
            <a:br>
              <a:rPr lang="ru-RU" sz="2000" dirty="0" smtClean="0">
                <a:solidFill>
                  <a:schemeClr val="accent3">
                    <a:lumMod val="20000"/>
                    <a:lumOff val="80000"/>
                  </a:schemeClr>
                </a:solidFill>
                <a:latin typeface="+mn-lt"/>
              </a:rPr>
            </a:br>
            <a:endParaRPr lang="ru-RU" sz="2000" dirty="0">
              <a:solidFill>
                <a:schemeClr val="accent3">
                  <a:lumMod val="20000"/>
                  <a:lumOff val="80000"/>
                </a:schemeClr>
              </a:solidFill>
              <a:latin typeface="+mn-lt"/>
            </a:endParaRPr>
          </a:p>
        </p:txBody>
      </p:sp>
      <p:pic>
        <p:nvPicPr>
          <p:cNvPr id="7170" name="Picture 2" descr="Похожее изображение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3068960"/>
            <a:ext cx="4876800" cy="2943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89100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99592" y="1484784"/>
            <a:ext cx="6620968" cy="3329581"/>
          </a:xfrm>
        </p:spPr>
        <p:txBody>
          <a:bodyPr/>
          <a:lstStyle/>
          <a:p>
            <a:r>
              <a:rPr lang="ru-RU" dirty="0" smtClean="0">
                <a:solidFill>
                  <a:schemeClr val="accent3">
                    <a:lumMod val="20000"/>
                    <a:lumOff val="80000"/>
                  </a:schemeClr>
                </a:solidFill>
              </a:rPr>
              <a:t>СПАСИБО ЗА ВНИМАНИЕ</a:t>
            </a:r>
            <a:r>
              <a:rPr lang="ru-RU" smtClean="0">
                <a:solidFill>
                  <a:schemeClr val="accent3">
                    <a:lumMod val="20000"/>
                    <a:lumOff val="80000"/>
                  </a:schemeClr>
                </a:solidFill>
              </a:rPr>
              <a:t>! </a:t>
            </a:r>
            <a:endParaRPr lang="ru-RU" dirty="0">
              <a:solidFill>
                <a:schemeClr val="accent3">
                  <a:lumMod val="20000"/>
                  <a:lumOff val="8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4895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28596" y="642918"/>
            <a:ext cx="8229600" cy="1571636"/>
          </a:xfrm>
        </p:spPr>
        <p:txBody>
          <a:bodyPr>
            <a:normAutofit/>
          </a:bodyPr>
          <a:lstStyle/>
          <a:p>
            <a:r>
              <a:rPr lang="ru-RU" sz="2400" dirty="0" smtClean="0">
                <a:solidFill>
                  <a:schemeClr val="accent3">
                    <a:lumMod val="20000"/>
                    <a:lumOff val="80000"/>
                  </a:schemeClr>
                </a:solidFill>
              </a:rPr>
              <a:t>Идея нашего бизнес-плана состоит в том, чтобы помочь студентам в нелегкой студенческой жизни. А именно мы хотим предложить создать приложение для студенческой жизни «</a:t>
            </a:r>
            <a:r>
              <a:rPr lang="en-US" sz="2400" dirty="0" smtClean="0"/>
              <a:t>Studbook</a:t>
            </a:r>
            <a:r>
              <a:rPr lang="ru-RU" sz="2400" dirty="0" smtClean="0"/>
              <a:t>»</a:t>
            </a:r>
            <a:endParaRPr lang="ru-RU" sz="2400" dirty="0"/>
          </a:p>
        </p:txBody>
      </p:sp>
      <p:pic>
        <p:nvPicPr>
          <p:cNvPr id="26628" name="Picture 4" descr="Картинки по запросу студенты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728" y="2428868"/>
            <a:ext cx="5905500" cy="332422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79512" y="1268760"/>
            <a:ext cx="8229600" cy="842954"/>
          </a:xfrm>
        </p:spPr>
        <p:txBody>
          <a:bodyPr>
            <a:noAutofit/>
          </a:bodyPr>
          <a:lstStyle/>
          <a:p>
            <a:r>
              <a:rPr lang="ru-RU" sz="2000" dirty="0" smtClean="0">
                <a:solidFill>
                  <a:schemeClr val="accent3">
                    <a:lumMod val="20000"/>
                    <a:lumOff val="80000"/>
                  </a:schemeClr>
                </a:solidFill>
              </a:rPr>
              <a:t>Новинка позволяет студентам</a:t>
            </a:r>
            <a:r>
              <a:rPr lang="ru-RU" sz="2000" dirty="0">
                <a:solidFill>
                  <a:schemeClr val="accent3">
                    <a:lumMod val="20000"/>
                    <a:lumOff val="80000"/>
                  </a:schemeClr>
                </a:solidFill>
              </a:rPr>
              <a:t> </a:t>
            </a:r>
            <a:r>
              <a:rPr lang="ru-RU" sz="2000" dirty="0" smtClean="0">
                <a:solidFill>
                  <a:schemeClr val="accent3">
                    <a:lumMod val="20000"/>
                    <a:lumOff val="80000"/>
                  </a:schemeClr>
                </a:solidFill>
              </a:rPr>
              <a:t>просматривать информацию о ближайших конкурсах семинарах лекциях соревнования олимпиадах для того чтобы всегда быть в курсе новых событий</a:t>
            </a:r>
            <a:endParaRPr lang="ru-RU" sz="2000" dirty="0">
              <a:solidFill>
                <a:schemeClr val="accent3">
                  <a:lumMod val="20000"/>
                  <a:lumOff val="80000"/>
                </a:schemeClr>
              </a:solidFill>
            </a:endParaRPr>
          </a:p>
        </p:txBody>
      </p:sp>
      <p:pic>
        <p:nvPicPr>
          <p:cNvPr id="27650" name="Picture 2" descr="Похожее изображение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85918" y="2285992"/>
            <a:ext cx="5333386" cy="363855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400" dirty="0" smtClean="0">
                <a:solidFill>
                  <a:schemeClr val="accent3">
                    <a:lumMod val="20000"/>
                    <a:lumOff val="80000"/>
                  </a:schemeClr>
                </a:solidFill>
              </a:rPr>
              <a:t>Цель данной идеи состоит в том </a:t>
            </a:r>
            <a:r>
              <a:rPr lang="en-US" sz="2400" dirty="0" smtClean="0">
                <a:solidFill>
                  <a:schemeClr val="accent3">
                    <a:lumMod val="20000"/>
                    <a:lumOff val="80000"/>
                  </a:schemeClr>
                </a:solidFill>
              </a:rPr>
              <a:t>:</a:t>
            </a:r>
            <a:br>
              <a:rPr lang="en-US" sz="2400" dirty="0" smtClean="0">
                <a:solidFill>
                  <a:schemeClr val="accent3">
                    <a:lumMod val="20000"/>
                    <a:lumOff val="80000"/>
                  </a:schemeClr>
                </a:solidFill>
              </a:rPr>
            </a:br>
            <a:r>
              <a:rPr lang="ru-RU" sz="2400" dirty="0" smtClean="0">
                <a:solidFill>
                  <a:schemeClr val="accent3">
                    <a:lumMod val="20000"/>
                    <a:lumOff val="80000"/>
                  </a:schemeClr>
                </a:solidFill>
              </a:rPr>
              <a:t>чтобы создать интерес к активной жизни студентов и упростить поиск данной информации </a:t>
            </a:r>
            <a:r>
              <a:rPr lang="en-US" sz="2400" dirty="0" smtClean="0">
                <a:solidFill>
                  <a:schemeClr val="accent3">
                    <a:lumMod val="20000"/>
                    <a:lumOff val="80000"/>
                  </a:schemeClr>
                </a:solidFill>
              </a:rPr>
              <a:t>,</a:t>
            </a:r>
            <a:r>
              <a:rPr lang="ru-RU" sz="2400" dirty="0" smtClean="0">
                <a:solidFill>
                  <a:schemeClr val="accent3">
                    <a:lumMod val="20000"/>
                    <a:lumOff val="80000"/>
                  </a:schemeClr>
                </a:solidFill>
              </a:rPr>
              <a:t>а также имеет плюсы пример</a:t>
            </a:r>
            <a:r>
              <a:rPr lang="en-US" sz="2400" dirty="0" smtClean="0">
                <a:solidFill>
                  <a:schemeClr val="accent3">
                    <a:lumMod val="20000"/>
                    <a:lumOff val="80000"/>
                  </a:schemeClr>
                </a:solidFill>
              </a:rPr>
              <a:t>:</a:t>
            </a:r>
            <a:r>
              <a:rPr lang="ru-RU" sz="2400" dirty="0">
                <a:solidFill>
                  <a:schemeClr val="accent3">
                    <a:lumMod val="20000"/>
                    <a:lumOff val="80000"/>
                  </a:schemeClr>
                </a:solidFill>
              </a:rPr>
              <a:t/>
            </a:r>
            <a:br>
              <a:rPr lang="ru-RU" sz="2400" dirty="0">
                <a:solidFill>
                  <a:schemeClr val="accent3">
                    <a:lumMod val="20000"/>
                    <a:lumOff val="80000"/>
                  </a:schemeClr>
                </a:solidFill>
              </a:rPr>
            </a:br>
            <a:r>
              <a:rPr lang="en-US" sz="2400" dirty="0" smtClean="0">
                <a:solidFill>
                  <a:schemeClr val="accent3">
                    <a:lumMod val="20000"/>
                    <a:lumOff val="80000"/>
                  </a:schemeClr>
                </a:solidFill>
              </a:rPr>
              <a:t>1)</a:t>
            </a:r>
            <a:r>
              <a:rPr lang="ru-RU" sz="2400" dirty="0" smtClean="0">
                <a:solidFill>
                  <a:schemeClr val="accent3">
                    <a:lumMod val="20000"/>
                    <a:lumOff val="80000"/>
                  </a:schemeClr>
                </a:solidFill>
              </a:rPr>
              <a:t>Заинтересованность студентов будет проявляется с целью того чтобы дополнить своё портфолио</a:t>
            </a:r>
            <a:r>
              <a:rPr lang="en-US" sz="2400" dirty="0" smtClean="0">
                <a:solidFill>
                  <a:schemeClr val="accent3">
                    <a:lumMod val="20000"/>
                    <a:lumOff val="80000"/>
                  </a:schemeClr>
                </a:solidFill>
              </a:rPr>
              <a:t/>
            </a:r>
            <a:br>
              <a:rPr lang="en-US" sz="2400" dirty="0" smtClean="0">
                <a:solidFill>
                  <a:schemeClr val="accent3">
                    <a:lumMod val="20000"/>
                    <a:lumOff val="80000"/>
                  </a:schemeClr>
                </a:solidFill>
              </a:rPr>
            </a:br>
            <a:r>
              <a:rPr lang="ru-RU" sz="2400" dirty="0" smtClean="0">
                <a:solidFill>
                  <a:schemeClr val="accent3">
                    <a:lumMod val="20000"/>
                    <a:lumOff val="80000"/>
                  </a:schemeClr>
                </a:solidFill>
              </a:rPr>
              <a:t>2) открытия у себя новых способностей навыков и талантов</a:t>
            </a:r>
            <a:br>
              <a:rPr lang="ru-RU" sz="2400" dirty="0" smtClean="0">
                <a:solidFill>
                  <a:schemeClr val="accent3">
                    <a:lumMod val="20000"/>
                    <a:lumOff val="80000"/>
                  </a:schemeClr>
                </a:solidFill>
              </a:rPr>
            </a:br>
            <a:r>
              <a:rPr lang="ru-RU" sz="2400" dirty="0" smtClean="0">
                <a:solidFill>
                  <a:schemeClr val="accent3">
                    <a:lumMod val="20000"/>
                    <a:lumOff val="80000"/>
                  </a:schemeClr>
                </a:solidFill>
              </a:rPr>
              <a:t>3) Авторитет у преподавателей</a:t>
            </a:r>
            <a:br>
              <a:rPr lang="ru-RU" sz="2400" dirty="0" smtClean="0">
                <a:solidFill>
                  <a:schemeClr val="accent3">
                    <a:lumMod val="20000"/>
                    <a:lumOff val="80000"/>
                  </a:schemeClr>
                </a:solidFill>
              </a:rPr>
            </a:br>
            <a:r>
              <a:rPr lang="ru-RU" sz="2400" dirty="0" smtClean="0">
                <a:solidFill>
                  <a:schemeClr val="accent3">
                    <a:lumMod val="20000"/>
                    <a:lumOff val="80000"/>
                  </a:schemeClr>
                </a:solidFill>
              </a:rPr>
              <a:t>4) Увеличение стипендий так</a:t>
            </a:r>
            <a:r>
              <a:rPr lang="en-US" sz="2400" dirty="0" smtClean="0">
                <a:solidFill>
                  <a:schemeClr val="accent3">
                    <a:lumMod val="20000"/>
                    <a:lumOff val="80000"/>
                  </a:schemeClr>
                </a:solidFill>
              </a:rPr>
              <a:t>,</a:t>
            </a:r>
            <a:r>
              <a:rPr lang="ru-RU" sz="2400" dirty="0" smtClean="0">
                <a:solidFill>
                  <a:schemeClr val="accent3">
                    <a:lumMod val="20000"/>
                    <a:lumOff val="80000"/>
                  </a:schemeClr>
                </a:solidFill>
              </a:rPr>
              <a:t> как активность всегда поощряться </a:t>
            </a:r>
            <a:br>
              <a:rPr lang="ru-RU" sz="2400" dirty="0" smtClean="0">
                <a:solidFill>
                  <a:schemeClr val="accent3">
                    <a:lumMod val="20000"/>
                    <a:lumOff val="80000"/>
                  </a:schemeClr>
                </a:solidFill>
              </a:rPr>
            </a:br>
            <a:r>
              <a:rPr lang="ru-RU" sz="2400" dirty="0" smtClean="0">
                <a:solidFill>
                  <a:schemeClr val="accent3">
                    <a:lumMod val="20000"/>
                    <a:lumOff val="80000"/>
                  </a:schemeClr>
                </a:solidFill>
              </a:rPr>
              <a:t>5) увеличение коммуникабельности так</a:t>
            </a:r>
            <a:r>
              <a:rPr lang="en-US" sz="2400" dirty="0" smtClean="0">
                <a:solidFill>
                  <a:schemeClr val="accent3">
                    <a:lumMod val="20000"/>
                    <a:lumOff val="80000"/>
                  </a:schemeClr>
                </a:solidFill>
              </a:rPr>
              <a:t>,</a:t>
            </a:r>
            <a:r>
              <a:rPr lang="ru-RU" sz="2400" dirty="0" smtClean="0">
                <a:solidFill>
                  <a:schemeClr val="accent3">
                    <a:lumMod val="20000"/>
                    <a:lumOff val="80000"/>
                  </a:schemeClr>
                </a:solidFill>
              </a:rPr>
              <a:t> как выходы на данные мероприятия как правило означают новые знакомства и много общения </a:t>
            </a:r>
            <a:endParaRPr lang="ru-RU" sz="2400" dirty="0">
              <a:solidFill>
                <a:schemeClr val="accent3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27700" y="6021288"/>
            <a:ext cx="2664180" cy="227118"/>
          </a:xfrm>
        </p:spPr>
        <p:txBody>
          <a:bodyPr>
            <a:normAutofit fontScale="55000" lnSpcReduction="20000"/>
          </a:bodyPr>
          <a:lstStyle/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35327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85720" y="285728"/>
            <a:ext cx="8229600" cy="842954"/>
          </a:xfrm>
        </p:spPr>
        <p:txBody>
          <a:bodyPr>
            <a:normAutofit/>
          </a:bodyPr>
          <a:lstStyle/>
          <a:p>
            <a:r>
              <a:rPr lang="ru-RU" sz="2400" dirty="0" smtClean="0">
                <a:solidFill>
                  <a:schemeClr val="accent3">
                    <a:lumMod val="20000"/>
                    <a:lumOff val="80000"/>
                  </a:schemeClr>
                </a:solidFill>
              </a:rPr>
              <a:t>Так же можно смотреть расписание пар и собраний</a:t>
            </a:r>
            <a:endParaRPr lang="ru-RU" sz="2400" dirty="0">
              <a:solidFill>
                <a:schemeClr val="accent3">
                  <a:lumMod val="20000"/>
                  <a:lumOff val="80000"/>
                </a:schemeClr>
              </a:solidFill>
            </a:endParaRPr>
          </a:p>
        </p:txBody>
      </p:sp>
      <p:pic>
        <p:nvPicPr>
          <p:cNvPr id="28674" name="Picture 2" descr="Похожее изображение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00166" y="1928802"/>
            <a:ext cx="5995996" cy="39774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714876" y="2214554"/>
            <a:ext cx="4157634" cy="1714512"/>
          </a:xfrm>
        </p:spPr>
        <p:txBody>
          <a:bodyPr>
            <a:normAutofit fontScale="90000"/>
          </a:bodyPr>
          <a:lstStyle/>
          <a:p>
            <a:r>
              <a:rPr lang="ru-RU" sz="2700" dirty="0" smtClean="0">
                <a:solidFill>
                  <a:schemeClr val="accent3">
                    <a:lumMod val="20000"/>
                    <a:lumOff val="80000"/>
                  </a:schemeClr>
                </a:solidFill>
              </a:rPr>
              <a:t>Для того, чтобы у нас была прибыль, мы решили, что можно использовать систему платной подписки ежемесячно. Стоимость которой </a:t>
            </a:r>
            <a:r>
              <a:rPr lang="ru-RU" sz="2700" smtClean="0">
                <a:solidFill>
                  <a:schemeClr val="accent3">
                    <a:lumMod val="20000"/>
                    <a:lumOff val="80000"/>
                  </a:schemeClr>
                </a:solidFill>
              </a:rPr>
              <a:t>будет 50р</a:t>
            </a:r>
            <a:r>
              <a:rPr lang="ru-RU" sz="2700" dirty="0" smtClean="0">
                <a:solidFill>
                  <a:schemeClr val="accent3">
                    <a:lumMod val="20000"/>
                    <a:lumOff val="80000"/>
                  </a:schemeClr>
                </a:solidFill>
              </a:rPr>
              <a:t>. </a:t>
            </a:r>
            <a:r>
              <a:rPr lang="ru-RU" sz="1800" dirty="0" smtClean="0"/>
              <a:t/>
            </a:r>
            <a:br>
              <a:rPr lang="ru-RU" sz="1800" dirty="0" smtClean="0"/>
            </a:br>
            <a:endParaRPr lang="ru-RU" sz="1800" dirty="0"/>
          </a:p>
        </p:txBody>
      </p:sp>
      <p:pic>
        <p:nvPicPr>
          <p:cNvPr id="35842" name="Picture 2" descr="Похожее изображение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500042"/>
            <a:ext cx="4572000" cy="6105526"/>
          </a:xfrm>
          <a:prstGeom prst="rect">
            <a:avLst/>
          </a:prstGeom>
          <a:noFill/>
          <a:effectLst>
            <a:softEdge rad="63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28596" y="642918"/>
            <a:ext cx="8229600" cy="771516"/>
          </a:xfrm>
        </p:spPr>
        <p:txBody>
          <a:bodyPr>
            <a:normAutofit/>
          </a:bodyPr>
          <a:lstStyle/>
          <a:p>
            <a:r>
              <a:rPr lang="ru-RU" sz="2000" dirty="0" smtClean="0">
                <a:solidFill>
                  <a:schemeClr val="accent3">
                    <a:lumMod val="20000"/>
                    <a:lumOff val="80000"/>
                  </a:schemeClr>
                </a:solidFill>
              </a:rPr>
              <a:t>Но мы подумали и решили , что не каждый студент рискнет сразу подписать на приложение без ознакомления.</a:t>
            </a:r>
            <a:endParaRPr lang="ru-RU" sz="2000" dirty="0">
              <a:solidFill>
                <a:schemeClr val="accent3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4818" name="Picture 2" descr="Картинки по запросу студенты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85852" y="2071678"/>
            <a:ext cx="5715000" cy="3810000"/>
          </a:xfrm>
          <a:prstGeom prst="rect">
            <a:avLst/>
          </a:prstGeom>
          <a:noFill/>
          <a:effectLst>
            <a:softEdge rad="63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14282" y="500042"/>
            <a:ext cx="8229600" cy="628656"/>
          </a:xfrm>
        </p:spPr>
        <p:txBody>
          <a:bodyPr>
            <a:normAutofit fontScale="90000"/>
          </a:bodyPr>
          <a:lstStyle/>
          <a:p>
            <a:r>
              <a:rPr lang="ru-RU" sz="2800" dirty="0" smtClean="0">
                <a:solidFill>
                  <a:schemeClr val="accent3">
                    <a:lumMod val="20000"/>
                    <a:lumOff val="80000"/>
                  </a:schemeClr>
                </a:solidFill>
              </a:rPr>
              <a:t>Поэтому решили, что первые две недели подписка оформляется бесплатно.</a:t>
            </a:r>
            <a:endParaRPr lang="ru-RU" sz="2800" dirty="0">
              <a:solidFill>
                <a:schemeClr val="accent3">
                  <a:lumMod val="20000"/>
                  <a:lumOff val="80000"/>
                </a:schemeClr>
              </a:solidFill>
            </a:endParaRPr>
          </a:p>
        </p:txBody>
      </p:sp>
      <p:pic>
        <p:nvPicPr>
          <p:cNvPr id="1026" name="Picture 2" descr="Похожее изображение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1844824"/>
            <a:ext cx="4752528" cy="47620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14282" y="357166"/>
            <a:ext cx="8229600" cy="1200160"/>
          </a:xfrm>
        </p:spPr>
        <p:txBody>
          <a:bodyPr>
            <a:normAutofit/>
          </a:bodyPr>
          <a:lstStyle/>
          <a:p>
            <a:r>
              <a:rPr lang="ru-RU" sz="2000" dirty="0" smtClean="0">
                <a:solidFill>
                  <a:schemeClr val="accent3">
                    <a:lumMod val="20000"/>
                    <a:lumOff val="80000"/>
                  </a:schemeClr>
                </a:solidFill>
              </a:rPr>
              <a:t>Приложение можно будет использовать, как на компьютере, так и на </a:t>
            </a:r>
            <a:r>
              <a:rPr lang="en-US" sz="2000" dirty="0" smtClean="0">
                <a:solidFill>
                  <a:schemeClr val="accent3">
                    <a:lumMod val="20000"/>
                    <a:lumOff val="80000"/>
                  </a:schemeClr>
                </a:solidFill>
              </a:rPr>
              <a:t>Android </a:t>
            </a:r>
            <a:r>
              <a:rPr lang="ru-RU" sz="2000" dirty="0" smtClean="0">
                <a:solidFill>
                  <a:schemeClr val="accent3">
                    <a:lumMod val="20000"/>
                    <a:lumOff val="80000"/>
                  </a:schemeClr>
                </a:solidFill>
              </a:rPr>
              <a:t>и </a:t>
            </a:r>
            <a:r>
              <a:rPr lang="en-US" sz="2000" dirty="0" err="1" smtClean="0">
                <a:solidFill>
                  <a:schemeClr val="accent3">
                    <a:lumMod val="20000"/>
                    <a:lumOff val="80000"/>
                  </a:schemeClr>
                </a:solidFill>
              </a:rPr>
              <a:t>Iphone</a:t>
            </a:r>
            <a:r>
              <a:rPr lang="ru-RU" sz="2000" dirty="0" smtClean="0">
                <a:solidFill>
                  <a:schemeClr val="accent3">
                    <a:lumMod val="20000"/>
                    <a:lumOff val="80000"/>
                  </a:schemeClr>
                </a:solidFill>
              </a:rPr>
              <a:t>.</a:t>
            </a:r>
            <a:endParaRPr lang="ru-RU" sz="2000" dirty="0">
              <a:solidFill>
                <a:schemeClr val="accent3">
                  <a:lumMod val="20000"/>
                  <a:lumOff val="80000"/>
                </a:schemeClr>
              </a:solidFill>
            </a:endParaRPr>
          </a:p>
        </p:txBody>
      </p:sp>
      <p:pic>
        <p:nvPicPr>
          <p:cNvPr id="32770" name="Picture 2" descr="Картинки по запросу студенты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57224" y="2071678"/>
            <a:ext cx="6867198" cy="428628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он">
  <a:themeElements>
    <a:clrScheme name="Ион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F9C9D"/>
      </a:accent5>
      <a:accent6>
        <a:srgbClr val="9E5E9B"/>
      </a:accent6>
      <a:hlink>
        <a:srgbClr val="58C1BA"/>
      </a:hlink>
      <a:folHlink>
        <a:srgbClr val="9DD0CB"/>
      </a:folHlink>
    </a:clrScheme>
    <a:fontScheme name="Ион">
      <a:maj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Ион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377</TotalTime>
  <Words>227</Words>
  <Application>Microsoft Office PowerPoint</Application>
  <PresentationFormat>Экран (4:3)</PresentationFormat>
  <Paragraphs>20</Paragraphs>
  <Slides>19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4" baseType="lpstr">
      <vt:lpstr>Arial</vt:lpstr>
      <vt:lpstr>Century Gothic</vt:lpstr>
      <vt:lpstr>Times New Roman</vt:lpstr>
      <vt:lpstr>Wingdings 3</vt:lpstr>
      <vt:lpstr>Ион</vt:lpstr>
      <vt:lpstr>Бизнес-план</vt:lpstr>
      <vt:lpstr>Идея нашего бизнес-плана состоит в том, чтобы помочь студентам в нелегкой студенческой жизни. А именно мы хотим предложить создать приложение для студенческой жизни «Studbook»</vt:lpstr>
      <vt:lpstr>Новинка позволяет студентам просматривать информацию о ближайших конкурсах семинарах лекциях соревнования олимпиадах для того чтобы всегда быть в курсе новых событий</vt:lpstr>
      <vt:lpstr>Цель данной идеи состоит в том : чтобы создать интерес к активной жизни студентов и упростить поиск данной информации ,а также имеет плюсы пример: 1)Заинтересованность студентов будет проявляется с целью того чтобы дополнить своё портфолио 2) открытия у себя новых способностей навыков и талантов 3) Авторитет у преподавателей 4) Увеличение стипендий так, как активность всегда поощряться  5) увеличение коммуникабельности так, как выходы на данные мероприятия как правило означают новые знакомства и много общения </vt:lpstr>
      <vt:lpstr>Так же можно смотреть расписание пар и собраний</vt:lpstr>
      <vt:lpstr>Для того, чтобы у нас была прибыль, мы решили, что можно использовать систему платной подписки ежемесячно. Стоимость которой будет 50р.  </vt:lpstr>
      <vt:lpstr>Но мы подумали и решили , что не каждый студент рискнет сразу подписать на приложение без ознакомления.</vt:lpstr>
      <vt:lpstr>Поэтому решили, что первые две недели подписка оформляется бесплатно.</vt:lpstr>
      <vt:lpstr>Приложение можно будет использовать, как на компьютере, так и на Android и Iphone.</vt:lpstr>
      <vt:lpstr>Для iOS и Android-смартфонов и планшетов специализированные агентства создают подобное за достаточно быстро, затрачивая 100 часов своих специалистов.  </vt:lpstr>
      <vt:lpstr>Дизайн включает в себя весь пользовательский опыт: разумное использование таких графических элементов как кнопки, меню, навигации и фонов. Все это составляет пользовательский интерфейс, ключевой элемент приложения.</vt:lpstr>
      <vt:lpstr> на дизайн и проектирование по подсчётам уйдёт 100 часов(2 недели) Со средней  зарплатой соответствующего дизайнера и программиста 30 000 и 40 000 рублей соответственно в месяц и средним количеством рабочих часов в месяц 165 (по производственному календарю) получаем округленно 15 000 и 20 000 рублей соответственно для простого приложения.</vt:lpstr>
      <vt:lpstr>В первые 3 месяца охват программы будет только по Приморскому краю далее будет распространяться во все регионы страны. </vt:lpstr>
      <vt:lpstr>ТАКЖЕ БУДЕТ ПОДДЕРЖИВАТЬСЯ САЙТ ДЛЯ ПРОСМОТРА ИНФОРМАЦИИ ОТЗЫВОВ И ПРЕДЛОЖЕНИЙ, А ТАКЖЕ ДЛЯ ОЗНОКОМЛЕНИЯ НОВЫХ ОБНОВЛЕНИЙ ПРОГРАММЫ И ЕЁ НОВЫХ ВОЗМОЖНОСТЕЙ</vt:lpstr>
      <vt:lpstr>Затрата на сайт будет производиться помесячно: </vt:lpstr>
      <vt:lpstr>Реклама Реклама будет производиться с помощью социальных сетей, а также на видео хостинге “YouTube”</vt:lpstr>
      <vt:lpstr>Окупаемость проекта 1-4месяцев после окупаемости 65% прибыли будет инвестироваться в улучшение программы</vt:lpstr>
      <vt:lpstr>Плюсы и минусы плюсы: 1) инновационная идея  2) нет конкурентов 3) рассчитана на большую целевую аудиторию Минусы: 1) малая популярность на начале проекта </vt:lpstr>
      <vt:lpstr>СПАСИБО ЗА ВНИМАНИЕ! 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Бизнес-план</dc:title>
  <dc:creator>geracl</dc:creator>
  <cp:lastModifiedBy>user</cp:lastModifiedBy>
  <cp:revision>23</cp:revision>
  <dcterms:created xsi:type="dcterms:W3CDTF">2017-01-31T10:32:58Z</dcterms:created>
  <dcterms:modified xsi:type="dcterms:W3CDTF">2017-02-02T03:27:58Z</dcterms:modified>
</cp:coreProperties>
</file>